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9"/>
  </p:notesMasterIdLst>
  <p:sldIdLst>
    <p:sldId id="296" r:id="rId2"/>
    <p:sldId id="294" r:id="rId3"/>
    <p:sldId id="307" r:id="rId4"/>
    <p:sldId id="315" r:id="rId5"/>
    <p:sldId id="320" r:id="rId6"/>
    <p:sldId id="321" r:id="rId7"/>
    <p:sldId id="318" r:id="rId8"/>
  </p:sldIdLst>
  <p:sldSz cx="9144000" cy="6858000" type="screen4x3"/>
  <p:notesSz cx="6799263" cy="98758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0099FF"/>
    <a:srgbClr val="3399FF"/>
    <a:srgbClr val="4476B2"/>
    <a:srgbClr val="6666FF"/>
    <a:srgbClr val="0033CC"/>
    <a:srgbClr val="F4D6AA"/>
    <a:srgbClr val="9BE5FF"/>
    <a:srgbClr val="6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>
      <p:cViewPr>
        <p:scale>
          <a:sx n="85" d="100"/>
          <a:sy n="85" d="100"/>
        </p:scale>
        <p:origin x="-236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6348" cy="495507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5" y="11"/>
            <a:ext cx="2946348" cy="495507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34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1" tIns="45944" rIns="91891" bIns="459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2"/>
          </a:xfrm>
          <a:prstGeom prst="rect">
            <a:avLst/>
          </a:prstGeom>
        </p:spPr>
        <p:txBody>
          <a:bodyPr vert="horz" lIns="91891" tIns="45944" rIns="91891" bIns="459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8" cy="495506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5" y="9380333"/>
            <a:ext cx="2946348" cy="495506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927" y="4691025"/>
            <a:ext cx="5439410" cy="4444127"/>
          </a:xfrm>
          <a:prstGeom prst="rect">
            <a:avLst/>
          </a:prstGeom>
        </p:spPr>
        <p:txBody>
          <a:bodyPr spcFirstLastPara="1" wrap="square" lIns="91910" tIns="91910" rIns="91910" bIns="91910" anchor="t" anchorCtr="0">
            <a:noAutofit/>
          </a:bodyPr>
          <a:lstStyle/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7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927" y="4691025"/>
            <a:ext cx="5439410" cy="4444127"/>
          </a:xfrm>
          <a:prstGeom prst="rect">
            <a:avLst/>
          </a:prstGeom>
        </p:spPr>
        <p:txBody>
          <a:bodyPr spcFirstLastPara="1" wrap="square" lIns="91910" tIns="91910" rIns="91910" bIns="91910" anchor="t" anchorCtr="0">
            <a:noAutofit/>
          </a:bodyPr>
          <a:lstStyle/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7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490023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600200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5"/>
            <a:ext cx="619711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l" defTabSz="891603" rtl="0" eaLnBrk="1" latinLnBrk="0" hangingPunct="1">
        <a:lnSpc>
          <a:spcPts val="4445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52" indent="0" algn="l" defTabSz="891603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indent="0" algn="l" defTabSz="891603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603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37" algn="just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indent="0" algn="l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.png"/><Relationship Id="rId3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.png"/><Relationship Id="rId5" Type="http://schemas.openxmlformats.org/officeDocument/2006/relationships/image" Target="../media/image8.png"/><Relationship Id="rId23" Type="http://schemas.openxmlformats.org/officeDocument/2006/relationships/image" Target="NULL"/><Relationship Id="rId4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04" y="836712"/>
            <a:ext cx="7740352" cy="488164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75656" y="4365104"/>
            <a:ext cx="7031700" cy="135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Самозанятость. Нюансы нового налогового режима</a:t>
            </a:r>
            <a:endParaRPr sz="3200" b="1" dirty="0">
              <a:solidFill>
                <a:srgbClr val="C00000"/>
              </a:solidFill>
              <a:latin typeface="Arial Narrow" panose="020B0606020202030204" pitchFamily="34" charset="0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657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56435" y="869379"/>
            <a:ext cx="8149686" cy="550587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53" y="332655"/>
            <a:ext cx="8005339" cy="1058729"/>
          </a:xfrm>
        </p:spPr>
        <p:txBody>
          <a:bodyPr>
            <a:normAutofit/>
          </a:bodyPr>
          <a:lstStyle/>
          <a:p>
            <a:pPr algn="ctr"/>
            <a:r>
              <a:rPr lang="ru-RU" sz="18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</a:t>
            </a: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</a:t>
            </a:r>
            <a:b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мобильное приложение «мой налог»</a:t>
            </a:r>
            <a:endParaRPr lang="ru-RU" sz="1800" cap="all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94820" y="6173654"/>
            <a:ext cx="472736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ru-RU" sz="231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3</a:t>
            </a: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1340245" y="1421357"/>
            <a:ext cx="3576954" cy="117777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/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Без визита в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налоговую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онлайн регистрация/снятие с учета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уплата налога, в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 помощью карты в приложении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1474857" y="4748467"/>
            <a:ext cx="3442341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статуса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ИП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доход подтверждается справкой из приложения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статус плательщика НПД подтверждается на сайте ФНС 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77818" y="2334278"/>
            <a:ext cx="2616143" cy="83460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кассы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чеко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5819524" y="1391385"/>
            <a:ext cx="2651637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отчетности</a:t>
            </a:r>
            <a:endParaRPr lang="en-US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чет доходов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89207" y="3354338"/>
            <a:ext cx="2616143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Открытый </a:t>
            </a:r>
            <a:r>
              <a:rPr lang="en-US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API</a:t>
            </a:r>
            <a:endParaRPr lang="ru-RU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возможна регистрация через банки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формирование чека площадками и банками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36052" y="4863716"/>
            <a:ext cx="285274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Взаимодействие с налоговыми органами 24/7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805852" y="1505932"/>
            <a:ext cx="578473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38313" y="4752348"/>
            <a:ext cx="554368" cy="457100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206809" y="1414296"/>
            <a:ext cx="517724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087805" y="1878209"/>
            <a:ext cx="489511" cy="400423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/>
            <a:endParaRPr sz="1539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094640" y="1889681"/>
            <a:ext cx="468881" cy="432779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10">
              <a:solidFill>
                <a:srgbClr val="FFFFFF"/>
              </a:solidFill>
              <a:latin typeface="Calibri"/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:a16="http://schemas.microsoft.com/office/drawing/2014/main" xmlns="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002258" y="2451138"/>
            <a:ext cx="661871" cy="600277"/>
          </a:xfrm>
          <a:prstGeom prst="rect">
            <a:avLst/>
          </a:prstGeom>
        </p:spPr>
      </p:pic>
      <p:grpSp>
        <p:nvGrpSpPr>
          <p:cNvPr id="50" name="Группа"/>
          <p:cNvGrpSpPr/>
          <p:nvPr/>
        </p:nvGrpSpPr>
        <p:grpSpPr>
          <a:xfrm>
            <a:off x="5128052" y="2477391"/>
            <a:ext cx="423760" cy="529586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pic>
        <p:nvPicPr>
          <p:cNvPr id="53" name="Изображение" descr="Изображение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051304" y="3371188"/>
            <a:ext cx="709276" cy="536299"/>
          </a:xfrm>
          <a:prstGeom prst="rect">
            <a:avLst/>
          </a:prstGeom>
          <a:noFill/>
          <a:ln w="3175">
            <a:miter lim="400000"/>
          </a:ln>
        </p:spPr>
      </p:pic>
      <p:grpSp>
        <p:nvGrpSpPr>
          <p:cNvPr id="54" name="Группа"/>
          <p:cNvGrpSpPr/>
          <p:nvPr/>
        </p:nvGrpSpPr>
        <p:grpSpPr>
          <a:xfrm>
            <a:off x="4982951" y="4694570"/>
            <a:ext cx="713962" cy="629672"/>
            <a:chOff x="0" y="123631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0" y="123631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71589" y="190232"/>
              <a:ext cx="302015" cy="3624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646307" y="2817727"/>
            <a:ext cx="2670589" cy="582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5" tIns="41495" rIns="41495" bIns="41495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С</a:t>
            </a:r>
            <a:r>
              <a:rPr sz="1900" dirty="0" err="1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тавка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sz="190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4-6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%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от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выручки. без уплаты страховых взносов</a:t>
            </a:r>
            <a:endParaRPr sz="17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60" name="Группа"/>
          <p:cNvGrpSpPr/>
          <p:nvPr/>
        </p:nvGrpSpPr>
        <p:grpSpPr>
          <a:xfrm>
            <a:off x="749589" y="2560525"/>
            <a:ext cx="609351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63" name="Группа"/>
          <p:cNvGrpSpPr/>
          <p:nvPr/>
        </p:nvGrpSpPr>
        <p:grpSpPr>
          <a:xfrm>
            <a:off x="700454" y="3622317"/>
            <a:ext cx="631290" cy="647296"/>
            <a:chOff x="-29330" y="141"/>
            <a:chExt cx="567194" cy="882471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27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350942"/>
              <a:ext cx="282091" cy="41261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539" dirty="0">
                  <a:solidFill>
                    <a:schemeClr val="accent6">
                      <a:lumMod val="75000"/>
                    </a:schemeClr>
                  </a:solidFill>
                </a:rPr>
                <a:t>₽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384325" y="3799352"/>
            <a:ext cx="3653056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Налоговый капитал на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развитие</a:t>
            </a:r>
          </a:p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10 тыс. рублей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6011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4" y="501071"/>
            <a:ext cx="7493782" cy="695681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7984" y="1442956"/>
            <a:ext cx="7390229" cy="458049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139" name="Объект 138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4" y="1129527"/>
            <a:ext cx="756609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Плательщики НПД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– ФЛ, в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. ИП, не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имеют работодателя и не привлекают наемных работников по трудовым договорам</a:t>
            </a: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91941" y="1679601"/>
            <a:ext cx="7637024" cy="50037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Ограничение для применения НПД :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</a:t>
            </a: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ерепродажа товаров</a:t>
            </a: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посредническая деятельность</a:t>
            </a: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применение других </a:t>
            </a: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специальных режимов </a:t>
            </a: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налогообложения</a:t>
            </a: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превышение выручки 2,4 млн. рублей за календарный год</a:t>
            </a:r>
            <a:endParaRPr lang="ru-RU" sz="175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175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90" b="1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Не являются объектом НПД следующие доходы:</a:t>
            </a: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b="1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рамках трудовых отношений</a:t>
            </a: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 продажи недвижимости (прав на нее), транспорта</a:t>
            </a: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 продажи ЦБ, долей, уступка прав</a:t>
            </a:r>
          </a:p>
          <a:p>
            <a:pPr marL="342900" indent="-342900" defTabSz="457200"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</a:t>
            </a:r>
            <a:r>
              <a:rPr lang="ru-RU" sz="175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 ГПХ, от бывших работодателей (менее 2-х лет назад)</a:t>
            </a:r>
            <a:endParaRPr lang="ru-RU" sz="175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Автоматизирован контроль отдельных ограничений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3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304851" y="708638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04" y="106095"/>
            <a:ext cx="8247384" cy="860409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pic>
        <p:nvPicPr>
          <p:cNvPr id="200" name="Рисунок 199"/>
          <p:cNvPicPr/>
          <p:nvPr/>
        </p:nvPicPr>
        <p:blipFill rotWithShape="1">
          <a:blip r:embed="rId3"/>
          <a:srcRect l="18954" t="18818" r="35259" b="13348"/>
          <a:stretch/>
        </p:blipFill>
        <p:spPr bwMode="auto">
          <a:xfrm>
            <a:off x="620087" y="1310203"/>
            <a:ext cx="7741716" cy="5211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1" name="Прямоугольник 200"/>
          <p:cNvSpPr/>
          <p:nvPr/>
        </p:nvSpPr>
        <p:spPr>
          <a:xfrm>
            <a:off x="674087" y="724044"/>
            <a:ext cx="8044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Данный налог будет особенно популярен у следующей категории плательщиков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94820" y="6173654"/>
            <a:ext cx="569668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11</a:t>
            </a:r>
            <a:endParaRPr lang="ru-RU" sz="23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>
            <a:endCxn id="56338" idx="2"/>
          </p:cNvCxnSpPr>
          <p:nvPr/>
        </p:nvCxnSpPr>
        <p:spPr>
          <a:xfrm flipH="1">
            <a:off x="2115615" y="5010301"/>
            <a:ext cx="963654" cy="461255"/>
          </a:xfrm>
          <a:prstGeom prst="line">
            <a:avLst/>
          </a:prstGeom>
          <a:ln w="15875">
            <a:solidFill>
              <a:srgbClr val="829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1645570" y="5314618"/>
            <a:ext cx="1583833" cy="1091978"/>
          </a:xfrm>
          <a:prstGeom prst="line">
            <a:avLst/>
          </a:prstGeom>
          <a:ln w="15875">
            <a:solidFill>
              <a:srgbClr val="829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18"/>
          <p:cNvSpPr>
            <a:spLocks noChangeArrowheads="1"/>
          </p:cNvSpPr>
          <p:nvPr/>
        </p:nvSpPr>
        <p:spPr bwMode="auto">
          <a:xfrm>
            <a:off x="946368" y="6318350"/>
            <a:ext cx="843374" cy="197292"/>
          </a:xfrm>
          <a:prstGeom prst="ellipse">
            <a:avLst/>
          </a:prstGeom>
          <a:solidFill>
            <a:srgbClr val="D5DEE7"/>
          </a:solidFill>
          <a:ln w="15875">
            <a:solidFill>
              <a:srgbClr val="829AB4"/>
            </a:solidFill>
            <a:round/>
            <a:headEnd/>
            <a:tailEnd/>
          </a:ln>
        </p:spPr>
        <p:txBody>
          <a:bodyPr lIns="87700" tIns="43850" rIns="87700" bIns="438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6" name="Прямая соединительная линия 55"/>
          <p:cNvCxnSpPr>
            <a:endCxn id="56328" idx="5"/>
          </p:cNvCxnSpPr>
          <p:nvPr/>
        </p:nvCxnSpPr>
        <p:spPr>
          <a:xfrm flipH="1" flipV="1">
            <a:off x="2424609" y="3337149"/>
            <a:ext cx="1009739" cy="576611"/>
          </a:xfrm>
          <a:prstGeom prst="line">
            <a:avLst/>
          </a:prstGeom>
          <a:ln w="15875">
            <a:solidFill>
              <a:srgbClr val="829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573034" y="4412465"/>
            <a:ext cx="1506236" cy="214093"/>
          </a:xfrm>
          <a:prstGeom prst="line">
            <a:avLst/>
          </a:prstGeom>
          <a:ln w="15875">
            <a:solidFill>
              <a:srgbClr val="829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25"/>
          <p:cNvSpPr>
            <a:spLocks noChangeArrowheads="1"/>
          </p:cNvSpPr>
          <p:nvPr/>
        </p:nvSpPr>
        <p:spPr bwMode="auto">
          <a:xfrm>
            <a:off x="1275843" y="4504949"/>
            <a:ext cx="843374" cy="197292"/>
          </a:xfrm>
          <a:prstGeom prst="ellipse">
            <a:avLst/>
          </a:prstGeom>
          <a:solidFill>
            <a:srgbClr val="D5DEE7"/>
          </a:solidFill>
          <a:ln w="15875">
            <a:solidFill>
              <a:srgbClr val="829AB4"/>
            </a:solidFill>
            <a:round/>
            <a:headEnd/>
            <a:tailEnd/>
          </a:ln>
        </p:spPr>
        <p:txBody>
          <a:bodyPr lIns="87700" tIns="43850" rIns="87700" bIns="438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stCxn id="56326" idx="5"/>
          </p:cNvCxnSpPr>
          <p:nvPr/>
        </p:nvCxnSpPr>
        <p:spPr>
          <a:xfrm>
            <a:off x="1493454" y="3535544"/>
            <a:ext cx="1783617" cy="519425"/>
          </a:xfrm>
          <a:prstGeom prst="line">
            <a:avLst/>
          </a:prstGeom>
          <a:ln w="15875">
            <a:solidFill>
              <a:srgbClr val="829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82478" y="4878774"/>
            <a:ext cx="2396791" cy="208204"/>
          </a:xfrm>
          <a:prstGeom prst="line">
            <a:avLst/>
          </a:prstGeom>
          <a:ln w="15875">
            <a:solidFill>
              <a:srgbClr val="829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Овал 24"/>
          <p:cNvSpPr>
            <a:spLocks noChangeArrowheads="1"/>
          </p:cNvSpPr>
          <p:nvPr/>
        </p:nvSpPr>
        <p:spPr bwMode="auto">
          <a:xfrm>
            <a:off x="773589" y="3366042"/>
            <a:ext cx="843374" cy="198582"/>
          </a:xfrm>
          <a:prstGeom prst="ellipse">
            <a:avLst/>
          </a:prstGeom>
          <a:solidFill>
            <a:srgbClr val="D5DEE7"/>
          </a:solidFill>
          <a:ln w="15875">
            <a:solidFill>
              <a:srgbClr val="829AB4"/>
            </a:solidFill>
            <a:round/>
            <a:headEnd/>
            <a:tailEnd/>
          </a:ln>
        </p:spPr>
        <p:txBody>
          <a:bodyPr lIns="87700" tIns="43850" rIns="87700" bIns="438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sp>
        <p:nvSpPr>
          <p:cNvPr id="56327" name="Овал 20"/>
          <p:cNvSpPr>
            <a:spLocks noChangeArrowheads="1"/>
          </p:cNvSpPr>
          <p:nvPr/>
        </p:nvSpPr>
        <p:spPr bwMode="auto">
          <a:xfrm>
            <a:off x="397272" y="4960916"/>
            <a:ext cx="843374" cy="197293"/>
          </a:xfrm>
          <a:prstGeom prst="ellipse">
            <a:avLst/>
          </a:prstGeom>
          <a:solidFill>
            <a:srgbClr val="D5DEE7"/>
          </a:solidFill>
          <a:ln w="15875">
            <a:solidFill>
              <a:srgbClr val="829AB4"/>
            </a:solidFill>
            <a:round/>
            <a:headEnd/>
            <a:tailEnd/>
          </a:ln>
        </p:spPr>
        <p:txBody>
          <a:bodyPr lIns="87700" tIns="43850" rIns="87700" bIns="438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sp>
        <p:nvSpPr>
          <p:cNvPr id="56328" name="Овал 19"/>
          <p:cNvSpPr>
            <a:spLocks noChangeArrowheads="1"/>
          </p:cNvSpPr>
          <p:nvPr/>
        </p:nvSpPr>
        <p:spPr bwMode="auto">
          <a:xfrm>
            <a:off x="1704744" y="3168750"/>
            <a:ext cx="843374" cy="197292"/>
          </a:xfrm>
          <a:prstGeom prst="ellipse">
            <a:avLst/>
          </a:prstGeom>
          <a:solidFill>
            <a:srgbClr val="D5DEE7"/>
          </a:solidFill>
          <a:ln w="15875">
            <a:solidFill>
              <a:srgbClr val="829AB4"/>
            </a:solidFill>
            <a:round/>
            <a:headEnd/>
            <a:tailEnd/>
          </a:ln>
        </p:spPr>
        <p:txBody>
          <a:bodyPr lIns="87700" tIns="43850" rIns="87700" bIns="438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sp>
        <p:nvSpPr>
          <p:cNvPr id="56329" name="Овал 23"/>
          <p:cNvSpPr>
            <a:spLocks noChangeArrowheads="1"/>
          </p:cNvSpPr>
          <p:nvPr/>
        </p:nvSpPr>
        <p:spPr bwMode="auto">
          <a:xfrm>
            <a:off x="1645570" y="5321973"/>
            <a:ext cx="843374" cy="197293"/>
          </a:xfrm>
          <a:prstGeom prst="ellipse">
            <a:avLst/>
          </a:prstGeom>
          <a:solidFill>
            <a:srgbClr val="D5DEE7"/>
          </a:solidFill>
          <a:ln w="15875">
            <a:solidFill>
              <a:srgbClr val="829AB4"/>
            </a:solidFill>
            <a:round/>
            <a:headEnd/>
            <a:tailEnd/>
          </a:ln>
        </p:spPr>
        <p:txBody>
          <a:bodyPr lIns="87700" tIns="43850" rIns="87700" bIns="438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sp>
        <p:nvSpPr>
          <p:cNvPr id="563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1406" y="6242291"/>
            <a:ext cx="472736" cy="365125"/>
          </a:xfrm>
          <a:prstGeom prst="rect">
            <a:avLst/>
          </a:prstGeom>
          <a:extLst/>
        </p:spPr>
        <p:txBody>
          <a:bodyPr vert="horz" lIns="0" tIns="43812" rIns="0" bIns="43812" rtlCol="0" anchor="ctr"/>
          <a:lstStyle/>
          <a:p>
            <a:fld id="{E3199112-7067-4CE4-B047-9FDE1A7432CA}" type="slidenum">
              <a:rPr lang="ru-RU" altLang="ru-RU">
                <a:solidFill>
                  <a:prstClr val="white"/>
                </a:solidFill>
              </a:rPr>
              <a:pPr/>
              <a:t>5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56333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8" y="4051826"/>
            <a:ext cx="585462" cy="10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7" y="2235164"/>
            <a:ext cx="421687" cy="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2" y="2481717"/>
            <a:ext cx="562250" cy="10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Рисунок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86" y="4483806"/>
            <a:ext cx="450058" cy="9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Рисунок 7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551" y="3536674"/>
            <a:ext cx="2506567" cy="2289204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3939834" y="1160785"/>
            <a:ext cx="5049137" cy="2304548"/>
          </a:xfrm>
          <a:prstGeom prst="rect">
            <a:avLst/>
          </a:prstGeom>
        </p:spPr>
        <p:txBody>
          <a:bodyPr wrap="square" lIns="87700" tIns="43850" rIns="87700" bIns="43850">
            <a:spAutoFit/>
          </a:bodyPr>
          <a:lstStyle/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Осуществляющих деятельность самозанятых на</a:t>
            </a: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территории области зарегистрировано </a:t>
            </a:r>
            <a:endParaRPr lang="ru-RU" altLang="ru-RU" sz="19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ru-RU" altLang="ru-RU" sz="4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,1</a:t>
            </a:r>
            <a:r>
              <a:rPr lang="ru-RU" altLang="ru-RU" sz="1600" dirty="0" smtClean="0">
                <a:solidFill>
                  <a:srgbClr val="E46C0A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9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тысяча </a:t>
            </a:r>
            <a:r>
              <a:rPr lang="ru-RU" altLang="ru-RU" sz="19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участников</a:t>
            </a:r>
          </a:p>
          <a:p>
            <a:pPr>
              <a:defRPr/>
            </a:pPr>
            <a:r>
              <a:rPr lang="ru-RU" altLang="ru-RU" sz="31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778,9</a:t>
            </a:r>
            <a:r>
              <a:rPr lang="ru-RU" altLang="ru-RU" sz="19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9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</a:t>
            </a:r>
            <a:r>
              <a:rPr lang="ru-RU" altLang="ru-RU" sz="19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 сумма полученного дохода </a:t>
            </a:r>
          </a:p>
          <a:p>
            <a:pPr>
              <a:defRPr/>
            </a:pPr>
            <a:r>
              <a:rPr lang="ru-RU" altLang="ru-RU" sz="31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20,8</a:t>
            </a:r>
            <a:r>
              <a:rPr lang="ru-RU" altLang="ru-RU" sz="19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9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рублей сумма уплаченного налога </a:t>
            </a:r>
            <a:endParaRPr lang="ru-RU" altLang="ru-RU" sz="1600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43523" y="126590"/>
            <a:ext cx="8548957" cy="56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6" tIns="47284" rIns="94566" bIns="47284" anchor="ctr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600" b="1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defTabSz="927119" eaLnBrk="1" fontAlgn="auto" hangingPunct="1">
              <a:lnSpc>
                <a:spcPts val="2449"/>
              </a:lnSpc>
              <a:spcAft>
                <a:spcPts val="0"/>
              </a:spcAft>
              <a:defRPr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еализация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проекта по </a:t>
            </a:r>
            <a:r>
              <a:rPr lang="ru-RU" sz="21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нПД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в КУРГАНСКОЙ ОБЛАСТИ 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3" name="Рисунок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50" y="3537595"/>
            <a:ext cx="502929" cy="114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Рисунок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22" y="5182631"/>
            <a:ext cx="557091" cy="13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0451" y="455834"/>
            <a:ext cx="3478211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 01.07.2020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22.09.2021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901" y="1032956"/>
            <a:ext cx="3838100" cy="6813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30% - </a:t>
            </a:r>
            <a:r>
              <a:rPr kumimoji="0" lang="ru-RU" sz="1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грузо-пассажироперевозки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10% - индустрия красоты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3% - репетиторы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3% - аренда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2%-услуги ремонта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1%- фотографы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707" y="5307847"/>
            <a:ext cx="3168352" cy="10558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80226" y="5237162"/>
            <a:ext cx="3168352" cy="113761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Миграция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4,2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тыс. лиц «уехавшие»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0,3 тыс. лиц</a:t>
            </a:r>
            <a:r>
              <a:rPr kumimoji="0" lang="ru-RU" sz="48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«приехавшие»</a:t>
            </a: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5193118" y="3465334"/>
            <a:ext cx="3055544" cy="9471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3575" y="3668325"/>
            <a:ext cx="2763941" cy="5411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Регистрация за день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30 до 40 человек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129800" y="5805970"/>
            <a:ext cx="2298184" cy="709672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50601" y="5891206"/>
            <a:ext cx="2291849" cy="49435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Снявшихся с учета за весь период 1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668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чел.</a:t>
            </a:r>
          </a:p>
        </p:txBody>
      </p:sp>
      <p:sp>
        <p:nvSpPr>
          <p:cNvPr id="3" name="Выноска 1 2"/>
          <p:cNvSpPr/>
          <p:nvPr/>
        </p:nvSpPr>
        <p:spPr>
          <a:xfrm>
            <a:off x="7000078" y="4508877"/>
            <a:ext cx="1892402" cy="721417"/>
          </a:xfrm>
          <a:prstGeom prst="borderCallout1">
            <a:avLst>
              <a:gd name="adj1" fmla="val 102220"/>
              <a:gd name="adj2" fmla="val 1684"/>
              <a:gd name="adj3" fmla="val 165055"/>
              <a:gd name="adj4" fmla="val 99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Тюмень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> Москва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> Екатеринбург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> Челябинск</a:t>
            </a:r>
            <a:endParaRPr lang="ru-RU" sz="1400" dirty="0"/>
          </a:p>
        </p:txBody>
      </p:sp>
      <p:pic>
        <p:nvPicPr>
          <p:cNvPr id="33" name="Picture 3" descr="Z:\Мои документы\coins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13" y="2692408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8" y="35724"/>
            <a:ext cx="9121452" cy="5285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416" y="-10592"/>
            <a:ext cx="9144000" cy="6907706"/>
          </a:xfrm>
          <a:prstGeom prst="rect">
            <a:avLst/>
          </a:prstGeom>
          <a:solidFill>
            <a:schemeClr val="bg1">
              <a:alpha val="78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640960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Итоги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работы налоговых органов по привлечению к постановке в качестве плательщиков НПД в 2021 году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7034" y="1354173"/>
            <a:ext cx="4894749" cy="7310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Количество лиц, осуществляющих деятельность на территории области  по состоянию на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22.09.2021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года 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9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070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ед.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3433197" y="4075688"/>
            <a:ext cx="4995862" cy="818397"/>
          </a:xfrm>
          <a:prstGeom prst="rect">
            <a:avLst/>
          </a:prstGeom>
          <a:solidFill>
            <a:schemeClr val="accent1"/>
          </a:solidFill>
          <a:ln w="4763" cap="flat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4537" tIns="47269" rIns="94537" bIns="47269" numCol="1" anchor="t" anchorCtr="0" compatLnSpc="1">
            <a:prstTxWarp prst="textNoShape">
              <a:avLst/>
            </a:prstTxWarp>
          </a:bodyPr>
          <a:lstStyle/>
          <a:p>
            <a:endParaRPr lang="en-US" sz="25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1" name="Group 11"/>
          <p:cNvGrpSpPr/>
          <p:nvPr/>
        </p:nvGrpSpPr>
        <p:grpSpPr>
          <a:xfrm>
            <a:off x="-83187" y="3446646"/>
            <a:ext cx="4333877" cy="2449045"/>
            <a:chOff x="3251200" y="3049219"/>
            <a:chExt cx="5778502" cy="3015033"/>
          </a:xfrm>
        </p:grpSpPr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3251200" y="3807885"/>
              <a:ext cx="2889251" cy="2256367"/>
            </a:xfrm>
            <a:custGeom>
              <a:avLst/>
              <a:gdLst>
                <a:gd name="T0" fmla="*/ 0 w 1365"/>
                <a:gd name="T1" fmla="*/ 476 h 1066"/>
                <a:gd name="T2" fmla="*/ 1365 w 1365"/>
                <a:gd name="T3" fmla="*/ 1066 h 1066"/>
                <a:gd name="T4" fmla="*/ 1365 w 1365"/>
                <a:gd name="T5" fmla="*/ 393 h 1066"/>
                <a:gd name="T6" fmla="*/ 454 w 1365"/>
                <a:gd name="T7" fmla="*/ 0 h 1066"/>
                <a:gd name="T8" fmla="*/ 0 w 1365"/>
                <a:gd name="T9" fmla="*/ 47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1066">
                  <a:moveTo>
                    <a:pt x="0" y="476"/>
                  </a:moveTo>
                  <a:lnTo>
                    <a:pt x="1365" y="1066"/>
                  </a:lnTo>
                  <a:lnTo>
                    <a:pt x="1365" y="393"/>
                  </a:lnTo>
                  <a:lnTo>
                    <a:pt x="454" y="0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chemeClr val="accent1"/>
            </a:solidFill>
            <a:ln w="4763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3251" tIns="51626" rIns="103251" bIns="51626" numCol="1" anchor="t" anchorCtr="0" compatLnSpc="1">
              <a:prstTxWarp prst="textNoShape">
                <a:avLst/>
              </a:prstTxWarp>
            </a:bodyPr>
            <a:lstStyle/>
            <a:p>
              <a:endParaRPr lang="en-US" sz="2500">
                <a:latin typeface="Arial Narrow" panose="020B0606020202030204" pitchFamily="34" charset="0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6140451" y="3807885"/>
              <a:ext cx="2889251" cy="2256367"/>
            </a:xfrm>
            <a:custGeom>
              <a:avLst/>
              <a:gdLst>
                <a:gd name="T0" fmla="*/ 0 w 1365"/>
                <a:gd name="T1" fmla="*/ 1066 h 1066"/>
                <a:gd name="T2" fmla="*/ 1365 w 1365"/>
                <a:gd name="T3" fmla="*/ 476 h 1066"/>
                <a:gd name="T4" fmla="*/ 910 w 1365"/>
                <a:gd name="T5" fmla="*/ 0 h 1066"/>
                <a:gd name="T6" fmla="*/ 0 w 1365"/>
                <a:gd name="T7" fmla="*/ 393 h 1066"/>
                <a:gd name="T8" fmla="*/ 0 w 1365"/>
                <a:gd name="T9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1066">
                  <a:moveTo>
                    <a:pt x="0" y="1066"/>
                  </a:moveTo>
                  <a:lnTo>
                    <a:pt x="1365" y="476"/>
                  </a:lnTo>
                  <a:lnTo>
                    <a:pt x="910" y="0"/>
                  </a:lnTo>
                  <a:lnTo>
                    <a:pt x="0" y="393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63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3251" tIns="51626" rIns="103251" bIns="51626" numCol="1" anchor="t" anchorCtr="0" compatLnSpc="1">
              <a:prstTxWarp prst="textNoShape">
                <a:avLst/>
              </a:prstTxWarp>
            </a:bodyPr>
            <a:lstStyle/>
            <a:p>
              <a:endParaRPr lang="en-US" sz="2500">
                <a:latin typeface="Arial Narrow" panose="020B0606020202030204" pitchFamily="34" charset="0"/>
              </a:endParaRPr>
            </a:p>
          </p:txBody>
        </p:sp>
        <p:sp>
          <p:nvSpPr>
            <p:cNvPr id="74" name="Parallelogram 3"/>
            <p:cNvSpPr/>
            <p:nvPr/>
          </p:nvSpPr>
          <p:spPr>
            <a:xfrm>
              <a:off x="4205574" y="3049219"/>
              <a:ext cx="3863897" cy="1592773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 Narrow" panose="020B0606020202030204" pitchFamily="34" charset="0"/>
              </a:endParaRPr>
            </a:p>
          </p:txBody>
        </p:sp>
      </p:grp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2744409" y="3320848"/>
            <a:ext cx="4995862" cy="744566"/>
          </a:xfrm>
          <a:prstGeom prst="rect">
            <a:avLst/>
          </a:prstGeom>
          <a:solidFill>
            <a:schemeClr val="accent3"/>
          </a:solidFill>
          <a:ln w="4763" cap="flat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4537" tIns="47269" rIns="94537" bIns="47269" numCol="1" anchor="t" anchorCtr="0" compatLnSpc="1">
            <a:prstTxWarp prst="textNoShape">
              <a:avLst/>
            </a:prstTxWarp>
          </a:bodyPr>
          <a:lstStyle/>
          <a:p>
            <a:endParaRPr lang="en-US" sz="25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41"/>
          <p:cNvSpPr/>
          <p:nvPr/>
        </p:nvSpPr>
        <p:spPr>
          <a:xfrm>
            <a:off x="5004048" y="3377388"/>
            <a:ext cx="2634782" cy="749579"/>
          </a:xfrm>
          <a:prstGeom prst="rect">
            <a:avLst/>
          </a:prstGeom>
        </p:spPr>
        <p:txBody>
          <a:bodyPr wrap="square" lIns="189073" tIns="41861" rIns="189073" bIns="7562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cap="all" spc="-1" dirty="0" smtClean="0">
                <a:latin typeface="Arial Narrow" panose="020B0606020202030204" pitchFamily="34" charset="0"/>
              </a:rPr>
              <a:t>Прирост числа самозанятых составил            </a:t>
            </a:r>
            <a:r>
              <a:rPr lang="ru-RU" sz="1400" b="1" cap="all" spc="-1" dirty="0" smtClean="0">
                <a:latin typeface="Arial Narrow" panose="020B0606020202030204" pitchFamily="34" charset="0"/>
              </a:rPr>
              <a:t>3 269 </a:t>
            </a:r>
            <a:r>
              <a:rPr lang="ru-RU" sz="1300" cap="all" spc="-1" dirty="0" smtClean="0">
                <a:latin typeface="Arial Narrow" panose="020B0606020202030204" pitchFamily="34" charset="0"/>
              </a:rPr>
              <a:t>лиц за полугодие 2021</a:t>
            </a:r>
            <a:endParaRPr lang="ru-RU" sz="1300" spc="-1" dirty="0">
              <a:latin typeface="Arial Narrow" panose="020B0606020202030204" pitchFamily="34" charset="0"/>
            </a:endParaRPr>
          </a:p>
        </p:txBody>
      </p:sp>
      <p:sp>
        <p:nvSpPr>
          <p:cNvPr id="77" name="Rectangle 42"/>
          <p:cNvSpPr/>
          <p:nvPr/>
        </p:nvSpPr>
        <p:spPr>
          <a:xfrm>
            <a:off x="5435043" y="4159417"/>
            <a:ext cx="2814557" cy="564913"/>
          </a:xfrm>
          <a:prstGeom prst="rect">
            <a:avLst/>
          </a:prstGeom>
        </p:spPr>
        <p:txBody>
          <a:bodyPr wrap="square" lIns="189073" tIns="41861" rIns="189073" bIns="7562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cap="all" spc="-1" dirty="0" smtClean="0">
                <a:latin typeface="Arial Narrow" panose="020B0606020202030204" pitchFamily="34" charset="0"/>
              </a:rPr>
              <a:t>Прирост за </a:t>
            </a:r>
            <a:r>
              <a:rPr lang="ru-RU" sz="1300" cap="all" spc="-1" dirty="0" smtClean="0">
                <a:latin typeface="Arial Narrow" panose="020B0606020202030204" pitchFamily="34" charset="0"/>
              </a:rPr>
              <a:t>июль, август  </a:t>
            </a:r>
            <a:r>
              <a:rPr lang="ru-RU" sz="1300" cap="all" spc="-1" dirty="0" smtClean="0">
                <a:latin typeface="Arial Narrow" panose="020B0606020202030204" pitchFamily="34" charset="0"/>
              </a:rPr>
              <a:t>и </a:t>
            </a:r>
            <a:r>
              <a:rPr lang="ru-RU" sz="1300" cap="all" spc="-1" dirty="0" smtClean="0">
                <a:latin typeface="Arial Narrow" panose="020B0606020202030204" pitchFamily="34" charset="0"/>
              </a:rPr>
              <a:t>21 день сентября  </a:t>
            </a:r>
            <a:r>
              <a:rPr lang="ru-RU" sz="1300" cap="all" spc="-1" dirty="0" smtClean="0">
                <a:latin typeface="Arial Narrow" panose="020B0606020202030204" pitchFamily="34" charset="0"/>
              </a:rPr>
              <a:t>2021  </a:t>
            </a:r>
            <a:r>
              <a:rPr lang="ru-RU" sz="1600" b="1" cap="all" spc="-1" dirty="0" smtClean="0">
                <a:latin typeface="Arial Narrow" panose="020B0606020202030204" pitchFamily="34" charset="0"/>
              </a:rPr>
              <a:t>1 626</a:t>
            </a:r>
            <a:r>
              <a:rPr lang="ru-RU" sz="1600" b="1" cap="all" spc="-1" dirty="0" smtClean="0">
                <a:latin typeface="Arial Narrow" panose="020B0606020202030204" pitchFamily="34" charset="0"/>
              </a:rPr>
              <a:t> </a:t>
            </a:r>
            <a:r>
              <a:rPr lang="en-US" sz="1600" b="1" cap="all" spc="-1" dirty="0" smtClean="0">
                <a:latin typeface="Arial Narrow" panose="020B0606020202030204" pitchFamily="34" charset="0"/>
              </a:rPr>
              <a:t> </a:t>
            </a:r>
            <a:r>
              <a:rPr lang="ru-RU" sz="1300" cap="all" spc="-1" dirty="0" smtClean="0">
                <a:latin typeface="Arial Narrow" panose="020B0606020202030204" pitchFamily="34" charset="0"/>
              </a:rPr>
              <a:t>лиц</a:t>
            </a:r>
            <a:endParaRPr lang="ru-RU" sz="1300" spc="-1" dirty="0">
              <a:latin typeface="Arial Narrow" panose="020B0606020202030204" pitchFamily="34" charset="0"/>
            </a:endParaRPr>
          </a:p>
        </p:txBody>
      </p:sp>
      <p:sp>
        <p:nvSpPr>
          <p:cNvPr id="78" name="Rectangle 43"/>
          <p:cNvSpPr/>
          <p:nvPr/>
        </p:nvSpPr>
        <p:spPr>
          <a:xfrm>
            <a:off x="3520105" y="3486013"/>
            <a:ext cx="1365922" cy="336543"/>
          </a:xfrm>
          <a:prstGeom prst="rect">
            <a:avLst/>
          </a:prstGeom>
        </p:spPr>
        <p:txBody>
          <a:bodyPr wrap="none" lIns="94537" tIns="41861" rIns="94537" bIns="47269">
            <a:spAutoFit/>
          </a:bodyPr>
          <a:lstStyle/>
          <a:p>
            <a:pPr algn="r">
              <a:lnSpc>
                <a:spcPct val="89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1-е пол. 2021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80" name="Group 10"/>
          <p:cNvGrpSpPr/>
          <p:nvPr/>
        </p:nvGrpSpPr>
        <p:grpSpPr>
          <a:xfrm>
            <a:off x="605070" y="3008540"/>
            <a:ext cx="2890838" cy="1738861"/>
            <a:chOff x="4212167" y="2406651"/>
            <a:chExt cx="3854451" cy="2233084"/>
          </a:xfrm>
        </p:grpSpPr>
        <p:grpSp>
          <p:nvGrpSpPr>
            <p:cNvPr id="81" name="Group 5"/>
            <p:cNvGrpSpPr/>
            <p:nvPr/>
          </p:nvGrpSpPr>
          <p:grpSpPr>
            <a:xfrm>
              <a:off x="4212167" y="2783418"/>
              <a:ext cx="3854451" cy="1856317"/>
              <a:chOff x="4212167" y="2783418"/>
              <a:chExt cx="3854451" cy="1856317"/>
            </a:xfrm>
          </p:grpSpPr>
          <p:sp>
            <p:nvSpPr>
              <p:cNvPr id="83" name="Freeform 12"/>
              <p:cNvSpPr>
                <a:spLocks/>
              </p:cNvSpPr>
              <p:nvPr/>
            </p:nvSpPr>
            <p:spPr bwMode="auto">
              <a:xfrm>
                <a:off x="4212167" y="2783418"/>
                <a:ext cx="1928284" cy="1856317"/>
              </a:xfrm>
              <a:custGeom>
                <a:avLst/>
                <a:gdLst>
                  <a:gd name="T0" fmla="*/ 462 w 911"/>
                  <a:gd name="T1" fmla="*/ 0 h 877"/>
                  <a:gd name="T2" fmla="*/ 0 w 911"/>
                  <a:gd name="T3" fmla="*/ 484 h 877"/>
                  <a:gd name="T4" fmla="*/ 911 w 911"/>
                  <a:gd name="T5" fmla="*/ 877 h 877"/>
                  <a:gd name="T6" fmla="*/ 911 w 911"/>
                  <a:gd name="T7" fmla="*/ 194 h 877"/>
                  <a:gd name="T8" fmla="*/ 462 w 911"/>
                  <a:gd name="T9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877">
                    <a:moveTo>
                      <a:pt x="462" y="0"/>
                    </a:moveTo>
                    <a:lnTo>
                      <a:pt x="0" y="484"/>
                    </a:lnTo>
                    <a:lnTo>
                      <a:pt x="911" y="877"/>
                    </a:lnTo>
                    <a:lnTo>
                      <a:pt x="911" y="194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03251" tIns="51626" rIns="103251" bIns="5162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00">
                  <a:latin typeface="Arial Narrow" panose="020B0606020202030204" pitchFamily="34" charset="0"/>
                </a:endParaRPr>
              </a:p>
            </p:txBody>
          </p:sp>
          <p:sp>
            <p:nvSpPr>
              <p:cNvPr id="84" name="Freeform 15"/>
              <p:cNvSpPr>
                <a:spLocks/>
              </p:cNvSpPr>
              <p:nvPr/>
            </p:nvSpPr>
            <p:spPr bwMode="auto">
              <a:xfrm>
                <a:off x="6140451" y="2783418"/>
                <a:ext cx="1926167" cy="1856317"/>
              </a:xfrm>
              <a:custGeom>
                <a:avLst/>
                <a:gdLst>
                  <a:gd name="T0" fmla="*/ 0 w 910"/>
                  <a:gd name="T1" fmla="*/ 194 h 877"/>
                  <a:gd name="T2" fmla="*/ 0 w 910"/>
                  <a:gd name="T3" fmla="*/ 877 h 877"/>
                  <a:gd name="T4" fmla="*/ 910 w 910"/>
                  <a:gd name="T5" fmla="*/ 484 h 877"/>
                  <a:gd name="T6" fmla="*/ 448 w 910"/>
                  <a:gd name="T7" fmla="*/ 0 h 877"/>
                  <a:gd name="T8" fmla="*/ 0 w 910"/>
                  <a:gd name="T9" fmla="*/ 194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0" h="877">
                    <a:moveTo>
                      <a:pt x="0" y="194"/>
                    </a:moveTo>
                    <a:lnTo>
                      <a:pt x="0" y="877"/>
                    </a:lnTo>
                    <a:lnTo>
                      <a:pt x="910" y="484"/>
                    </a:lnTo>
                    <a:lnTo>
                      <a:pt x="448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03251" tIns="51626" rIns="103251" bIns="5162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0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82" name="Parallelogram 3"/>
            <p:cNvSpPr/>
            <p:nvPr/>
          </p:nvSpPr>
          <p:spPr>
            <a:xfrm>
              <a:off x="5190067" y="2406651"/>
              <a:ext cx="1901952" cy="787401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 Narrow" panose="020B0606020202030204" pitchFamily="34" charset="0"/>
              </a:endParaRPr>
            </a:p>
          </p:txBody>
        </p:sp>
      </p:grp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2085343" y="2467806"/>
            <a:ext cx="4995862" cy="849397"/>
          </a:xfrm>
          <a:prstGeom prst="rect">
            <a:avLst/>
          </a:prstGeom>
          <a:solidFill>
            <a:schemeClr val="bg2"/>
          </a:solidFill>
          <a:ln w="4763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4537" tIns="47269" rIns="94537" bIns="47269" numCol="1" anchor="t" anchorCtr="0" compatLnSpc="1">
            <a:prstTxWarp prst="textNoShape">
              <a:avLst/>
            </a:prstTxWarp>
          </a:bodyPr>
          <a:lstStyle/>
          <a:p>
            <a:endParaRPr lang="en-US" sz="25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Rectangle 39"/>
          <p:cNvSpPr/>
          <p:nvPr/>
        </p:nvSpPr>
        <p:spPr>
          <a:xfrm>
            <a:off x="2819084" y="2892505"/>
            <a:ext cx="614113" cy="336543"/>
          </a:xfrm>
          <a:prstGeom prst="rect">
            <a:avLst/>
          </a:prstGeom>
        </p:spPr>
        <p:txBody>
          <a:bodyPr wrap="none" lIns="94537" tIns="41861" rIns="94537" bIns="47269">
            <a:spAutoFit/>
          </a:bodyPr>
          <a:lstStyle/>
          <a:p>
            <a:pPr algn="r">
              <a:lnSpc>
                <a:spcPct val="89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2020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7" name="Rectangle 40"/>
          <p:cNvSpPr/>
          <p:nvPr/>
        </p:nvSpPr>
        <p:spPr>
          <a:xfrm>
            <a:off x="3793802" y="2510021"/>
            <a:ext cx="3282483" cy="764968"/>
          </a:xfrm>
          <a:prstGeom prst="rect">
            <a:avLst/>
          </a:prstGeom>
        </p:spPr>
        <p:txBody>
          <a:bodyPr wrap="square" lIns="189073" tIns="41861" rIns="189073" bIns="7562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cap="all" spc="-1" dirty="0" smtClean="0">
                <a:latin typeface="Arial Narrow" panose="020B0606020202030204" pitchFamily="34" charset="0"/>
              </a:rPr>
              <a:t>За 2020 год зарегистрировано на территории Курганской области     4 175</a:t>
            </a:r>
            <a:endParaRPr lang="ru-RU" sz="1400" spc="-1" dirty="0">
              <a:latin typeface="Arial Narrow" panose="020B0606020202030204" pitchFamily="34" charset="0"/>
            </a:endParaRPr>
          </a:p>
        </p:txBody>
      </p:sp>
      <p:grpSp>
        <p:nvGrpSpPr>
          <p:cNvPr id="88" name="Group 6"/>
          <p:cNvGrpSpPr/>
          <p:nvPr/>
        </p:nvGrpSpPr>
        <p:grpSpPr>
          <a:xfrm>
            <a:off x="1337701" y="2438935"/>
            <a:ext cx="1423988" cy="1254196"/>
            <a:chOff x="5190067" y="1790701"/>
            <a:chExt cx="1898651" cy="1403351"/>
          </a:xfrm>
        </p:grpSpPr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6140451" y="1790701"/>
              <a:ext cx="948267" cy="1403351"/>
            </a:xfrm>
            <a:custGeom>
              <a:avLst/>
              <a:gdLst>
                <a:gd name="T0" fmla="*/ 0 w 448"/>
                <a:gd name="T1" fmla="*/ 0 h 663"/>
                <a:gd name="T2" fmla="*/ 0 w 448"/>
                <a:gd name="T3" fmla="*/ 663 h 663"/>
                <a:gd name="T4" fmla="*/ 448 w 448"/>
                <a:gd name="T5" fmla="*/ 469 h 663"/>
                <a:gd name="T6" fmla="*/ 0 w 448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663">
                  <a:moveTo>
                    <a:pt x="0" y="0"/>
                  </a:moveTo>
                  <a:lnTo>
                    <a:pt x="0" y="663"/>
                  </a:lnTo>
                  <a:lnTo>
                    <a:pt x="448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4763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3251" tIns="51626" rIns="103251" bIns="51626" numCol="1" anchor="t" anchorCtr="0" compatLnSpc="1">
              <a:prstTxWarp prst="textNoShape">
                <a:avLst/>
              </a:prstTxWarp>
            </a:bodyPr>
            <a:lstStyle/>
            <a:p>
              <a:endParaRPr lang="en-US" sz="250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5190067" y="1790701"/>
              <a:ext cx="950384" cy="1403351"/>
            </a:xfrm>
            <a:custGeom>
              <a:avLst/>
              <a:gdLst>
                <a:gd name="T0" fmla="*/ 449 w 449"/>
                <a:gd name="T1" fmla="*/ 0 h 663"/>
                <a:gd name="T2" fmla="*/ 0 w 449"/>
                <a:gd name="T3" fmla="*/ 469 h 663"/>
                <a:gd name="T4" fmla="*/ 449 w 449"/>
                <a:gd name="T5" fmla="*/ 663 h 663"/>
                <a:gd name="T6" fmla="*/ 449 w 449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663">
                  <a:moveTo>
                    <a:pt x="449" y="0"/>
                  </a:moveTo>
                  <a:lnTo>
                    <a:pt x="0" y="469"/>
                  </a:lnTo>
                  <a:lnTo>
                    <a:pt x="449" y="663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2"/>
            </a:solidFill>
            <a:ln w="4763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3251" tIns="51626" rIns="103251" bIns="51626" numCol="1" anchor="t" anchorCtr="0" compatLnSpc="1">
              <a:prstTxWarp prst="textNoShape">
                <a:avLst/>
              </a:prstTxWarp>
            </a:bodyPr>
            <a:lstStyle/>
            <a:p>
              <a:endParaRPr lang="en-US" sz="2500">
                <a:latin typeface="Arial Narrow" panose="020B0606020202030204" pitchFamily="34" charset="0"/>
              </a:endParaRPr>
            </a:p>
          </p:txBody>
        </p:sp>
      </p:grpSp>
      <p:sp>
        <p:nvSpPr>
          <p:cNvPr id="91" name="Rectangle 43"/>
          <p:cNvSpPr/>
          <p:nvPr/>
        </p:nvSpPr>
        <p:spPr>
          <a:xfrm>
            <a:off x="3879388" y="4182275"/>
            <a:ext cx="1438057" cy="336543"/>
          </a:xfrm>
          <a:prstGeom prst="rect">
            <a:avLst/>
          </a:prstGeom>
        </p:spPr>
        <p:txBody>
          <a:bodyPr wrap="none" lIns="94537" tIns="41861" rIns="94537" bIns="47269">
            <a:spAutoFit/>
          </a:bodyPr>
          <a:lstStyle/>
          <a:p>
            <a:pPr algn="r">
              <a:lnSpc>
                <a:spcPct val="89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На </a:t>
            </a:r>
            <a:r>
              <a:rPr lang="ru-RU" dirty="0" smtClean="0">
                <a:latin typeface="Arial Narrow" panose="020B0606020202030204" pitchFamily="34" charset="0"/>
              </a:rPr>
              <a:t>22.09.2021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623" y="2895433"/>
            <a:ext cx="1053509" cy="5087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4 175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648117" y="3841833"/>
            <a:ext cx="971467" cy="5087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7 444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648182" y="5066506"/>
            <a:ext cx="1046142" cy="5087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+mj-lt"/>
                <a:ea typeface="+mj-ea"/>
                <a:cs typeface="+mj-cs"/>
              </a:rPr>
              <a:t>9</a:t>
            </a:r>
            <a:r>
              <a:rPr lang="ru-RU" sz="4800" b="1" dirty="0" smtClean="0">
                <a:latin typeface="+mj-lt"/>
                <a:ea typeface="+mj-ea"/>
                <a:cs typeface="+mj-cs"/>
              </a:rPr>
              <a:t> 070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453336"/>
            <a:ext cx="2208136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9388" y="5661248"/>
            <a:ext cx="49410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Регистрация в 2021 году – </a:t>
            </a:r>
            <a:r>
              <a:rPr lang="ru-RU" sz="2400" b="1" dirty="0" smtClean="0"/>
              <a:t>4 895 </a:t>
            </a:r>
            <a:r>
              <a:rPr lang="ru-RU" dirty="0" smtClean="0"/>
              <a:t>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777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8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decel="8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 animBg="1"/>
      <p:bldP spid="76" grpId="0"/>
      <p:bldP spid="77" grpId="0"/>
      <p:bldP spid="78" grpId="0"/>
      <p:bldP spid="85" grpId="0" animBg="1"/>
      <p:bldP spid="86" grpId="0"/>
      <p:bldP spid="87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35670" y="741117"/>
            <a:ext cx="8276244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04" y="106095"/>
            <a:ext cx="8247384" cy="860409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14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94820" y="6173654"/>
            <a:ext cx="569668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14</a:t>
            </a: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703668" y="734876"/>
            <a:ext cx="8044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Информацию на все интересующие вопросы можно получить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7" name="Рисунок 196"/>
          <p:cNvPicPr/>
          <p:nvPr/>
        </p:nvPicPr>
        <p:blipFill rotWithShape="1">
          <a:blip r:embed="rId3"/>
          <a:srcRect l="12767" t="6127" r="5471" b="28884"/>
          <a:stretch/>
        </p:blipFill>
        <p:spPr bwMode="auto">
          <a:xfrm>
            <a:off x="776782" y="1128161"/>
            <a:ext cx="7375271" cy="4276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996" y="5691400"/>
            <a:ext cx="7678149" cy="7643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Налоговая   дисциплина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залог   благосостояния    общества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435670" y="4740791"/>
            <a:ext cx="2108560" cy="734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12186</TotalTime>
  <Words>422</Words>
  <Application>Microsoft Office PowerPoint</Application>
  <PresentationFormat>Экран (4:3)</PresentationFormat>
  <Paragraphs>93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9_Present_FNS2012_A4</vt:lpstr>
      <vt:lpstr>Презентация PowerPoint</vt:lpstr>
      <vt:lpstr>НАЛОГ НА ПРОФЕССИОНАЛЬНЫЙ ДОХОД  все взаимодействие через мобильное приложение «мой налог»</vt:lpstr>
      <vt:lpstr>НАЛОГ НА ПРОФЕССИОНАЛЬНЫЙ ДОХОД</vt:lpstr>
      <vt:lpstr>НАЛОГ НА ПРОФЕССИОНАЛЬНЫЙ ДОХОД</vt:lpstr>
      <vt:lpstr>Презентация PowerPoint</vt:lpstr>
      <vt:lpstr>Презентация PowerPoint</vt:lpstr>
      <vt:lpstr>НАЛОГ НА ПРОФЕССИОНАЛЬНЫЙ ДОХОД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Филина Ирина Валерьевна</cp:lastModifiedBy>
  <cp:revision>416</cp:revision>
  <cp:lastPrinted>2021-09-15T11:19:22Z</cp:lastPrinted>
  <dcterms:created xsi:type="dcterms:W3CDTF">2015-03-27T13:19:33Z</dcterms:created>
  <dcterms:modified xsi:type="dcterms:W3CDTF">2021-09-22T04:11:37Z</dcterms:modified>
</cp:coreProperties>
</file>